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04" r:id="rId2"/>
    <p:sldId id="405" r:id="rId3"/>
    <p:sldId id="391" r:id="rId4"/>
    <p:sldId id="406" r:id="rId5"/>
    <p:sldId id="407" r:id="rId6"/>
    <p:sldId id="392" r:id="rId7"/>
    <p:sldId id="393" r:id="rId8"/>
    <p:sldId id="402" r:id="rId9"/>
    <p:sldId id="394" r:id="rId10"/>
    <p:sldId id="395" r:id="rId11"/>
    <p:sldId id="396" r:id="rId12"/>
    <p:sldId id="397" r:id="rId13"/>
    <p:sldId id="413" r:id="rId14"/>
    <p:sldId id="409" r:id="rId15"/>
    <p:sldId id="410" r:id="rId16"/>
    <p:sldId id="411" r:id="rId17"/>
    <p:sldId id="412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14" r:id="rId35"/>
    <p:sldId id="398" r:id="rId36"/>
    <p:sldId id="399" r:id="rId37"/>
    <p:sldId id="400" r:id="rId38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F84A"/>
    <a:srgbClr val="CB26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4660"/>
  </p:normalViewPr>
  <p:slideViewPr>
    <p:cSldViewPr>
      <p:cViewPr>
        <p:scale>
          <a:sx n="70" d="100"/>
          <a:sy n="70" d="100"/>
        </p:scale>
        <p:origin x="-5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1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Estudiantes matriculados </c:v>
                </c:pt>
              </c:strCache>
            </c:strRef>
          </c:tx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ED5917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70C0"/>
              </a:solidFill>
            </c:spPr>
          </c:dPt>
          <c:dPt>
            <c:idx val="6"/>
            <c:spPr>
              <a:solidFill>
                <a:srgbClr val="7030A0"/>
              </a:solidFill>
            </c:spPr>
          </c:dPt>
          <c:cat>
            <c:strRef>
              <c:f>Hoja1!$A$2:$A$8</c:f>
              <c:strCache>
                <c:ptCount val="7"/>
                <c:pt idx="0">
                  <c:v>III cuatrimestre 2007 </c:v>
                </c:pt>
                <c:pt idx="1">
                  <c:v> I cuatrimestre 2008 </c:v>
                </c:pt>
                <c:pt idx="2">
                  <c:v>II Cuatrimestre 2008  </c:v>
                </c:pt>
                <c:pt idx="3">
                  <c:v>III Cuatrimestre  2008 </c:v>
                </c:pt>
                <c:pt idx="4">
                  <c:v>I Cuatrimestre 2009 </c:v>
                </c:pt>
                <c:pt idx="5">
                  <c:v>II Cuatrimestre 2009 </c:v>
                </c:pt>
                <c:pt idx="6">
                  <c:v>III Cuatrimestre 2009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24</c:v>
                </c:pt>
                <c:pt idx="1">
                  <c:v>50</c:v>
                </c:pt>
                <c:pt idx="2">
                  <c:v>85</c:v>
                </c:pt>
                <c:pt idx="3">
                  <c:v>95</c:v>
                </c:pt>
                <c:pt idx="4">
                  <c:v>150</c:v>
                </c:pt>
                <c:pt idx="5">
                  <c:v>170</c:v>
                </c:pt>
                <c:pt idx="6">
                  <c:v>180</c:v>
                </c:pt>
              </c:numCache>
            </c:numRef>
          </c:val>
        </c:ser>
        <c:dLbls/>
        <c:shape val="cylinder"/>
        <c:axId val="50210688"/>
        <c:axId val="50212224"/>
        <c:axId val="0"/>
      </c:bar3DChart>
      <c:catAx>
        <c:axId val="50210688"/>
        <c:scaling>
          <c:orientation val="minMax"/>
        </c:scaling>
        <c:delete val="1"/>
        <c:axPos val="b"/>
        <c:tickLblPos val="none"/>
        <c:crossAx val="50212224"/>
        <c:crosses val="autoZero"/>
        <c:auto val="1"/>
        <c:lblAlgn val="ctr"/>
        <c:lblOffset val="100"/>
      </c:catAx>
      <c:valAx>
        <c:axId val="50212224"/>
        <c:scaling>
          <c:orientation val="minMax"/>
        </c:scaling>
        <c:axPos val="l"/>
        <c:majorGridlines/>
        <c:numFmt formatCode="General" sourceLinked="1"/>
        <c:tickLblPos val="nextTo"/>
        <c:crossAx val="5021068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CC7F2-3A27-4F4F-AB0B-30DB0607B723}" type="datetimeFigureOut">
              <a:rPr lang="es-CR" smtClean="0"/>
              <a:pPr/>
              <a:t>06/11/2011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64DD0-22E6-404F-B970-6694217577AB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57841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4DD0-22E6-404F-B970-6694217577AB}" type="slidenum">
              <a:rPr lang="es-CR" smtClean="0"/>
              <a:pPr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906683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4DD0-22E6-404F-B970-6694217577AB}" type="slidenum">
              <a:rPr lang="es-CR" smtClean="0"/>
              <a:pPr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48119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20884" indent="-277263"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09053" indent="-221811"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552674" indent="-221811"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996295" indent="-221811"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439916" indent="-22181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883538" indent="-22181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327159" indent="-22181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770780" indent="-22181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95A525-773A-4600-B234-9C5E7A66E742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00F72-1D8D-4AD3-97E8-9F53EBC5EE01}" type="slidenum">
              <a:rPr lang="es-CR" smtClean="0">
                <a:solidFill>
                  <a:prstClr val="black"/>
                </a:solidFill>
              </a:rPr>
              <a:pPr/>
              <a:t>12</a:t>
            </a:fld>
            <a:endParaRPr lang="es-C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654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4DD0-22E6-404F-B970-6694217577AB}" type="slidenum">
              <a:rPr lang="es-CR" smtClean="0"/>
              <a:pPr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109997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4D8651-235A-4A07-BA55-253C046EE7D5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430D36-352E-4FB1-9358-C6AC9285B48D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1BF84B-32C0-4F0C-BF57-17E07D2A0F5E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4E146C-D561-4E37-A0BB-75510748F4CB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544586-D9A7-4E0D-BE74-5A5672A6A7EC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DF47DD-E6DF-4278-8F35-C9D7941F7403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4DD0-22E6-404F-B970-6694217577AB}" type="slidenum">
              <a:rPr lang="es-CR" smtClean="0"/>
              <a:pPr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453152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68D6A8-2CB1-4F06-B072-B2092A2D2E95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237DCA-632C-4CF4-8B89-0824659E072A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193299-DD71-4336-857C-C0F181C5112E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4FC829-685C-4E82-9235-95AEC30F4BF1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FD1F05-0A97-4269-B153-FB98C6013277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515644-A3D1-47F2-BB1B-1CF0776CAC6C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83125C-63CB-4518-8B7C-4C2A80FFB3D8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C198C2-8BCA-4678-A0B9-26AE3D80314E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6354DC-4515-41EA-A7F9-9970EED5DA62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FC6542-6B9F-479A-B56F-B25A18523CCD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4DD0-22E6-404F-B970-6694217577AB}" type="slidenum">
              <a:rPr lang="es-CR" smtClean="0"/>
              <a:pPr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440162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99E29A-1B4B-4048-A477-FD496ACBEB44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90C15E-3797-4968-95EA-11DCD3588E73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E07755-6995-4497-A9CD-D786FCD44A39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B6A4B3-77EB-46B2-8DB2-4405C51B2555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4DD0-22E6-404F-B970-6694217577AB}" type="slidenum">
              <a:rPr lang="es-CR" smtClean="0"/>
              <a:pPr/>
              <a:t>34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6978963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4DD0-22E6-404F-B970-6694217577AB}" type="slidenum">
              <a:rPr lang="es-CR" smtClean="0"/>
              <a:pPr/>
              <a:t>35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7753367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4DD0-22E6-404F-B970-6694217577AB}" type="slidenum">
              <a:rPr lang="es-CR" smtClean="0"/>
              <a:pPr/>
              <a:t>36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6559627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4DD0-22E6-404F-B970-6694217577AB}" type="slidenum">
              <a:rPr lang="es-CR" smtClean="0"/>
              <a:pPr/>
              <a:t>37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40740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438B1-676D-4B43-8C98-67FE2F14395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4DD0-22E6-404F-B970-6694217577AB}" type="slidenum">
              <a:rPr lang="es-CR" smtClean="0"/>
              <a:pPr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25796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F83C-0190-4C2F-9FD9-6082B53E632E}" type="slidenum">
              <a:rPr lang="es-CR" smtClean="0">
                <a:solidFill>
                  <a:prstClr val="black"/>
                </a:solidFill>
              </a:rPr>
              <a:pPr/>
              <a:t>6</a:t>
            </a:fld>
            <a:endParaRPr lang="es-C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1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7B39151-C107-46E5-A9AB-7A29EAFB6C17}" type="slidenum">
              <a:rPr lang="es-ES" smtClean="0">
                <a:latin typeface="Arial" pitchFamily="34" charset="0"/>
              </a:rPr>
              <a:pPr eaLnBrk="1" hangingPunct="1"/>
              <a:t>7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F83C-0190-4C2F-9FD9-6082B53E632E}" type="slidenum">
              <a:rPr lang="es-CR" smtClean="0"/>
              <a:pPr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823944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4DD0-22E6-404F-B970-6694217577AB}" type="slidenum">
              <a:rPr lang="es-CR" smtClean="0"/>
              <a:pPr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74788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E65-676D-4E78-94BD-9C301233DF61}" type="datetimeFigureOut">
              <a:rPr lang="es-CR" smtClean="0"/>
              <a:pPr/>
              <a:t>06/11/2011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E6-B331-4DD6-9831-B126AFAEE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38095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E65-676D-4E78-94BD-9C301233DF61}" type="datetimeFigureOut">
              <a:rPr lang="es-CR" smtClean="0"/>
              <a:pPr/>
              <a:t>06/11/2011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E6-B331-4DD6-9831-B126AFAEE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660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E65-676D-4E78-94BD-9C301233DF61}" type="datetimeFigureOut">
              <a:rPr lang="es-CR" smtClean="0"/>
              <a:pPr/>
              <a:t>06/11/2011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E6-B331-4DD6-9831-B126AFAEE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86793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E65-676D-4E78-94BD-9C301233DF61}" type="datetimeFigureOut">
              <a:rPr lang="es-CR" smtClean="0"/>
              <a:pPr/>
              <a:t>06/11/2011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E6-B331-4DD6-9831-B126AFAEE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402329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E65-676D-4E78-94BD-9C301233DF61}" type="datetimeFigureOut">
              <a:rPr lang="es-CR" smtClean="0"/>
              <a:pPr/>
              <a:t>06/11/2011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E6-B331-4DD6-9831-B126AFAEE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415655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E65-676D-4E78-94BD-9C301233DF61}" type="datetimeFigureOut">
              <a:rPr lang="es-CR" smtClean="0"/>
              <a:pPr/>
              <a:t>06/11/2011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E6-B331-4DD6-9831-B126AFAEE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92467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E65-676D-4E78-94BD-9C301233DF61}" type="datetimeFigureOut">
              <a:rPr lang="es-CR" smtClean="0"/>
              <a:pPr/>
              <a:t>06/11/2011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E6-B331-4DD6-9831-B126AFAEE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53874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E65-676D-4E78-94BD-9C301233DF61}" type="datetimeFigureOut">
              <a:rPr lang="es-CR" smtClean="0"/>
              <a:pPr/>
              <a:t>06/11/2011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E6-B331-4DD6-9831-B126AFAEE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93251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E65-676D-4E78-94BD-9C301233DF61}" type="datetimeFigureOut">
              <a:rPr lang="es-CR" smtClean="0"/>
              <a:pPr/>
              <a:t>06/11/2011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E6-B331-4DD6-9831-B126AFAEE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1360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E65-676D-4E78-94BD-9C301233DF61}" type="datetimeFigureOut">
              <a:rPr lang="es-CR" smtClean="0"/>
              <a:pPr/>
              <a:t>06/11/2011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E6-B331-4DD6-9831-B126AFAEE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47232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DE65-676D-4E78-94BD-9C301233DF61}" type="datetimeFigureOut">
              <a:rPr lang="es-CR" smtClean="0"/>
              <a:pPr/>
              <a:t>06/11/2011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E6-B331-4DD6-9831-B126AFAEE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65716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3DE65-676D-4E78-94BD-9C301233DF61}" type="datetimeFigureOut">
              <a:rPr lang="es-CR" smtClean="0"/>
              <a:pPr/>
              <a:t>06/11/2011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AF4E6-B331-4DD6-9831-B126AFAEE0C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22502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Documento_do_Microsoft_Office_Word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cumento_do_Microsoft_Office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FERRAMENTAS PARA A SISTEMATIZAÇÃO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3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3773663"/>
              </p:ext>
            </p:extLst>
          </p:nvPr>
        </p:nvGraphicFramePr>
        <p:xfrm>
          <a:off x="-35892" y="116632"/>
          <a:ext cx="9070975" cy="6076950"/>
        </p:xfrm>
        <a:graphic>
          <a:graphicData uri="http://schemas.openxmlformats.org/presentationml/2006/ole">
            <p:oleObj spid="_x0000_s4104" name="Documento" r:id="rId4" imgW="9070780" imgH="607638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184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grafic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836712"/>
            <a:ext cx="9105900" cy="647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1027"/>
          <p:cNvSpPr txBox="1">
            <a:spLocks noChangeArrowheads="1"/>
          </p:cNvSpPr>
          <p:nvPr/>
        </p:nvSpPr>
        <p:spPr bwMode="auto">
          <a:xfrm>
            <a:off x="179512" y="0"/>
            <a:ext cx="8763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1400" b="1" dirty="0">
                <a:cs typeface="Times New Roman" pitchFamily="18" charset="0"/>
              </a:rPr>
              <a:t>CUADRO DE ANALISIS SOBRE LA PARTICIPACIÓN CIUDADANA EN ESQUIPULAS</a:t>
            </a:r>
            <a:endParaRPr lang="es-ES" sz="1400" dirty="0">
              <a:cs typeface="Times New Roman" pitchFamily="18" charset="0"/>
            </a:endParaRPr>
          </a:p>
          <a:p>
            <a:pPr eaLnBrk="1" hangingPunct="1"/>
            <a:r>
              <a:rPr lang="es-ES" sz="1400" dirty="0"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es-ES" sz="1400" dirty="0">
                <a:cs typeface="Times New Roman" pitchFamily="18" charset="0"/>
              </a:rPr>
              <a:t>(Instrumento de registro de momentos o vivencias significativas, recomendado en los talleres para ir rescatando en el momento, </a:t>
            </a:r>
          </a:p>
        </p:txBody>
      </p:sp>
    </p:spTree>
    <p:extLst>
      <p:ext uri="{BB962C8B-B14F-4D97-AF65-F5344CB8AC3E}">
        <p14:creationId xmlns:p14="http://schemas.microsoft.com/office/powerpoint/2010/main" xmlns="" val="14945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741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06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Da reconstrução histórica à </a:t>
            </a:r>
            <a:r>
              <a:rPr lang="pt-BR" dirty="0" err="1" smtClean="0"/>
              <a:t>Intepretação</a:t>
            </a:r>
            <a:r>
              <a:rPr lang="pt-BR" dirty="0" smtClean="0"/>
              <a:t> </a:t>
            </a:r>
            <a:r>
              <a:rPr lang="pt-BR" dirty="0" smtClean="0"/>
              <a:t>Crítica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Análise </a:t>
            </a:r>
            <a:r>
              <a:rPr lang="pt-BR" dirty="0" smtClean="0">
                <a:solidFill>
                  <a:srgbClr val="C00000"/>
                </a:solidFill>
              </a:rPr>
              <a:t>das </a:t>
            </a:r>
            <a:r>
              <a:rPr lang="pt-BR" dirty="0" err="1" smtClean="0">
                <a:solidFill>
                  <a:srgbClr val="C00000"/>
                </a:solidFill>
              </a:rPr>
              <a:t>interrelações</a:t>
            </a:r>
            <a:r>
              <a:rPr lang="pt-BR" dirty="0" smtClean="0">
                <a:solidFill>
                  <a:srgbClr val="C00000"/>
                </a:solidFill>
              </a:rPr>
              <a:t> entre aspectos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Identificação de tensões e contradições</a:t>
            </a:r>
          </a:p>
          <a:p>
            <a:r>
              <a:rPr lang="pt-BR" dirty="0">
                <a:solidFill>
                  <a:srgbClr val="C00000"/>
                </a:solidFill>
              </a:rPr>
              <a:t>Relação com outras experiências semelhantes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Formulação de conceitos e procura de outras contribuições </a:t>
            </a:r>
            <a:r>
              <a:rPr lang="pt-BR" dirty="0" err="1" smtClean="0">
                <a:solidFill>
                  <a:srgbClr val="C00000"/>
                </a:solidFill>
              </a:rPr>
              <a:t>teõricas</a:t>
            </a:r>
            <a:endParaRPr lang="pt-BR" dirty="0" smtClean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Explicitação da lógica e do sentido do processo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Elaboração de “conclusões”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23015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49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97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72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8964613" cy="7532688"/>
            <a:chOff x="0" y="0"/>
            <a:chExt cx="5647" cy="4745"/>
          </a:xfrm>
        </p:grpSpPr>
        <p:pic>
          <p:nvPicPr>
            <p:cNvPr id="43011" name="Picture 3" descr="zoom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" y="0"/>
              <a:ext cx="5369" cy="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012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43014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43015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43016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013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911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7356475" cy="6858000"/>
            <a:chOff x="0" y="0"/>
            <a:chExt cx="4634" cy="4320"/>
          </a:xfrm>
        </p:grpSpPr>
        <p:pic>
          <p:nvPicPr>
            <p:cNvPr id="44035" name="Picture 3" descr="zoom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0"/>
              <a:ext cx="350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36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44038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44039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44040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037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604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scar Jara\Pictures\FOTOS\IMAGENES 2004-2007\IMAGENES 2006\BRUXELLES DIC 06\Cuba y taller CDI 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30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7318375" cy="6858000"/>
            <a:chOff x="0" y="0"/>
            <a:chExt cx="4610" cy="4320"/>
          </a:xfrm>
        </p:grpSpPr>
        <p:pic>
          <p:nvPicPr>
            <p:cNvPr id="45059" name="Picture 3" descr="zoom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" y="0"/>
              <a:ext cx="34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0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45062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45063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45064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061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452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7294563" cy="6858000"/>
            <a:chOff x="0" y="0"/>
            <a:chExt cx="4595" cy="4320"/>
          </a:xfrm>
        </p:grpSpPr>
        <p:pic>
          <p:nvPicPr>
            <p:cNvPr id="46083" name="Picture 3" descr="zoom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" y="0"/>
              <a:ext cx="343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084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46086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46087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46088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6085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33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026"/>
          <p:cNvGrpSpPr>
            <a:grpSpLocks/>
          </p:cNvGrpSpPr>
          <p:nvPr/>
        </p:nvGrpSpPr>
        <p:grpSpPr bwMode="auto">
          <a:xfrm>
            <a:off x="0" y="0"/>
            <a:ext cx="7372350" cy="6858000"/>
            <a:chOff x="0" y="0"/>
            <a:chExt cx="4644" cy="4320"/>
          </a:xfrm>
        </p:grpSpPr>
        <p:pic>
          <p:nvPicPr>
            <p:cNvPr id="47107" name="Picture 1027" descr="zoom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" y="0"/>
              <a:ext cx="352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08" name="Group 1028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47110" name="Line 1029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47111" name="Rectangle 1030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47112" name="Picture 1031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109" name="Text Box 1032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856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7385050" cy="6858000"/>
            <a:chOff x="0" y="0"/>
            <a:chExt cx="4652" cy="4320"/>
          </a:xfrm>
        </p:grpSpPr>
        <p:pic>
          <p:nvPicPr>
            <p:cNvPr id="48131" name="Picture 3" descr="zoom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" y="0"/>
              <a:ext cx="354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32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48134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48135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48136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8133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563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7327900" cy="6858000"/>
            <a:chOff x="0" y="0"/>
            <a:chExt cx="4616" cy="4320"/>
          </a:xfrm>
        </p:grpSpPr>
        <p:pic>
          <p:nvPicPr>
            <p:cNvPr id="49155" name="Picture 3" descr="zoom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0"/>
              <a:ext cx="347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56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49158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49159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49160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9157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916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7285038" cy="6858000"/>
            <a:chOff x="0" y="0"/>
            <a:chExt cx="4589" cy="4320"/>
          </a:xfrm>
        </p:grpSpPr>
        <p:pic>
          <p:nvPicPr>
            <p:cNvPr id="50179" name="Picture 3" descr="zoom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" y="0"/>
              <a:ext cx="341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180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50182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50183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50184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0181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323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7373938" cy="6858000"/>
            <a:chOff x="0" y="0"/>
            <a:chExt cx="4645" cy="4320"/>
          </a:xfrm>
        </p:grpSpPr>
        <p:pic>
          <p:nvPicPr>
            <p:cNvPr id="51203" name="Picture 3" descr="zoom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" y="0"/>
              <a:ext cx="353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51206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51207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51208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05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283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7353300" cy="6858000"/>
            <a:chOff x="0" y="0"/>
            <a:chExt cx="4632" cy="4320"/>
          </a:xfrm>
        </p:grpSpPr>
        <p:pic>
          <p:nvPicPr>
            <p:cNvPr id="52227" name="Picture 3" descr="zoom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0"/>
              <a:ext cx="350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28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52230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52231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52232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229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045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7323138" cy="6858000"/>
            <a:chOff x="0" y="0"/>
            <a:chExt cx="4613" cy="4320"/>
          </a:xfrm>
        </p:grpSpPr>
        <p:pic>
          <p:nvPicPr>
            <p:cNvPr id="53251" name="Picture 3" descr="zoom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" y="0"/>
              <a:ext cx="34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3252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53254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53255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53256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53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559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0"/>
            <a:ext cx="7302500" cy="6858000"/>
            <a:chOff x="0" y="0"/>
            <a:chExt cx="4600" cy="4320"/>
          </a:xfrm>
        </p:grpSpPr>
        <p:pic>
          <p:nvPicPr>
            <p:cNvPr id="54275" name="Picture 3" descr="zoom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" y="0"/>
              <a:ext cx="34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276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54278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54279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54280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4277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948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scar Jara\Documents\AÑO 2010\PERSONAL 2010\LIBRO DE SISTEMATIZACIÓN\MATERIALES A UTILIZAR EN TALLERES\fotos talleres\DSC00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4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6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7327900" cy="6858000"/>
            <a:chOff x="0" y="0"/>
            <a:chExt cx="4616" cy="4320"/>
          </a:xfrm>
        </p:grpSpPr>
        <p:pic>
          <p:nvPicPr>
            <p:cNvPr id="55299" name="Picture 3" descr="zoom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0"/>
              <a:ext cx="347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5300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55302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55303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55304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5301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677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7280275" cy="6858000"/>
            <a:chOff x="0" y="0"/>
            <a:chExt cx="4586" cy="4320"/>
          </a:xfrm>
        </p:grpSpPr>
        <p:pic>
          <p:nvPicPr>
            <p:cNvPr id="56323" name="Picture 3" descr="zoom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0"/>
              <a:ext cx="341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324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56326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56327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56328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325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320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7345363" cy="6858000"/>
            <a:chOff x="0" y="0"/>
            <a:chExt cx="4627" cy="4320"/>
          </a:xfrm>
        </p:grpSpPr>
        <p:pic>
          <p:nvPicPr>
            <p:cNvPr id="57347" name="Picture 3" descr="zoom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0"/>
              <a:ext cx="349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348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57350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57351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57352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7349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054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7343775" cy="6858000"/>
            <a:chOff x="0" y="0"/>
            <a:chExt cx="4626" cy="4320"/>
          </a:xfrm>
        </p:grpSpPr>
        <p:pic>
          <p:nvPicPr>
            <p:cNvPr id="58372" name="Picture 3" descr="zoom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0"/>
              <a:ext cx="349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373" name="Group 4"/>
            <p:cNvGrpSpPr>
              <a:grpSpLocks/>
            </p:cNvGrpSpPr>
            <p:nvPr/>
          </p:nvGrpSpPr>
          <p:grpSpPr bwMode="auto">
            <a:xfrm>
              <a:off x="10" y="3686"/>
              <a:ext cx="576" cy="630"/>
              <a:chOff x="2400" y="282"/>
              <a:chExt cx="1968" cy="2358"/>
            </a:xfrm>
          </p:grpSpPr>
          <p:sp>
            <p:nvSpPr>
              <p:cNvPr id="58375" name="Line 5"/>
              <p:cNvSpPr>
                <a:spLocks noChangeShapeType="1"/>
              </p:cNvSpPr>
              <p:nvPr/>
            </p:nvSpPr>
            <p:spPr bwMode="auto">
              <a:xfrm>
                <a:off x="3314" y="282"/>
                <a:ext cx="1" cy="20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58376" name="Rectangle 6"/>
              <p:cNvSpPr>
                <a:spLocks noChangeArrowheads="1"/>
              </p:cNvSpPr>
              <p:nvPr/>
            </p:nvSpPr>
            <p:spPr bwMode="auto">
              <a:xfrm>
                <a:off x="2400" y="384"/>
                <a:ext cx="1968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58377" name="Picture 7" descr="Logotipo IMDECrg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" y="384"/>
                <a:ext cx="166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8374" name="Text Box 8"/>
            <p:cNvSpPr txBox="1">
              <a:spLocks noChangeArrowheads="1"/>
            </p:cNvSpPr>
            <p:nvPr/>
          </p:nvSpPr>
          <p:spPr bwMode="auto">
            <a:xfrm>
              <a:off x="0" y="3452"/>
              <a:ext cx="5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s-MX" sz="1000">
                  <a:solidFill>
                    <a:schemeClr val="bg1"/>
                  </a:solidFill>
                  <a:latin typeface="Arial" charset="0"/>
                </a:rPr>
                <a:t>Adaptación y uso didáctico</a:t>
              </a:r>
              <a:endParaRPr lang="es-ES" sz="10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8371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xmlns="" val="32282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pt-BR" dirty="0" smtClean="0"/>
              <a:t>Socialização e comunicação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Fóruns e </a:t>
            </a:r>
            <a:r>
              <a:rPr lang="pt-BR" dirty="0" err="1" smtClean="0">
                <a:solidFill>
                  <a:srgbClr val="C00000"/>
                </a:solidFill>
              </a:rPr>
              <a:t>Seminarios</a:t>
            </a:r>
            <a:r>
              <a:rPr lang="pt-BR" dirty="0" smtClean="0">
                <a:solidFill>
                  <a:srgbClr val="C00000"/>
                </a:solidFill>
              </a:rPr>
              <a:t> de debate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Encontros</a:t>
            </a:r>
          </a:p>
          <a:p>
            <a:r>
              <a:rPr lang="pt-BR" dirty="0" err="1" smtClean="0">
                <a:solidFill>
                  <a:srgbClr val="C00000"/>
                </a:solidFill>
              </a:rPr>
              <a:t>Assambléias</a:t>
            </a:r>
            <a:endParaRPr lang="pt-BR" dirty="0" smtClean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Publicações</a:t>
            </a:r>
            <a:endParaRPr lang="pt-BR" dirty="0">
              <a:solidFill>
                <a:srgbClr val="C00000"/>
              </a:solidFill>
            </a:endParaRPr>
          </a:p>
          <a:p>
            <a:r>
              <a:rPr lang="pt-BR" dirty="0" smtClean="0">
                <a:solidFill>
                  <a:srgbClr val="C00000"/>
                </a:solidFill>
              </a:rPr>
              <a:t> Vídeos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Festivais, 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Congressos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3067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scar Jara\Pictures\FOTOS\IMAGENES 2010\FOTOS TELÉFONO\20101115\Imagen0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97" y="-9282"/>
            <a:ext cx="9158859" cy="68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01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scar Jara\Pictures\FOTOS\IMAGENES 2010\CUBA MAYO\CUBA MAYO 10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01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scar Jara\Pictures\FOTOS\IMAGENES 2010\CUBA MAYO\CUBA MAYO 10 (2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06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Estadísticas de Matriculas</a:t>
            </a:r>
            <a:endParaRPr lang="es-ES" dirty="0"/>
          </a:p>
        </p:txBody>
      </p:sp>
      <p:graphicFrame>
        <p:nvGraphicFramePr>
          <p:cNvPr id="7" name="1 Gráfico"/>
          <p:cNvGraphicFramePr/>
          <p:nvPr/>
        </p:nvGraphicFramePr>
        <p:xfrm>
          <a:off x="428596" y="1714488"/>
          <a:ext cx="821537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020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scar Jara\Pictures\FOTOS\IMAGENES 2010\CUBA MAYO\CUBA MAYO 10 (5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</a:rPr>
              <a:t>Hitos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 na caminhada</a:t>
            </a:r>
            <a:endParaRPr lang="es-C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08720"/>
            <a:ext cx="8784976" cy="5949280"/>
          </a:xfrm>
        </p:spPr>
      </p:pic>
    </p:spTree>
    <p:extLst>
      <p:ext uri="{BB962C8B-B14F-4D97-AF65-F5344CB8AC3E}">
        <p14:creationId xmlns:p14="http://schemas.microsoft.com/office/powerpoint/2010/main" xmlns="" val="9855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DSC008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60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CR" dirty="0" smtClean="0"/>
              <a:t/>
            </a:r>
            <a:br>
              <a:rPr lang="es-CR" dirty="0" smtClean="0"/>
            </a:br>
            <a:r>
              <a:rPr lang="es-CR" b="1" dirty="0" smtClean="0">
                <a:solidFill>
                  <a:schemeClr val="bg1"/>
                </a:solidFill>
              </a:rPr>
              <a:t>Do panorama </a:t>
            </a:r>
            <a:r>
              <a:rPr lang="es-CR" b="1" dirty="0">
                <a:solidFill>
                  <a:schemeClr val="bg1"/>
                </a:solidFill>
              </a:rPr>
              <a:t>h</a:t>
            </a:r>
            <a:r>
              <a:rPr lang="es-CR" b="1" dirty="0" smtClean="0">
                <a:solidFill>
                  <a:schemeClr val="bg1"/>
                </a:solidFill>
              </a:rPr>
              <a:t>istórico</a:t>
            </a:r>
            <a:br>
              <a:rPr lang="es-CR" b="1" dirty="0" smtClean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à</a:t>
            </a:r>
            <a:r>
              <a:rPr lang="es-CR" b="1" dirty="0" smtClean="0">
                <a:solidFill>
                  <a:schemeClr val="bg1"/>
                </a:solidFill>
              </a:rPr>
              <a:t/>
            </a:r>
            <a:br>
              <a:rPr lang="es-CR" b="1" dirty="0" smtClean="0">
                <a:solidFill>
                  <a:schemeClr val="bg1"/>
                </a:solidFill>
              </a:rPr>
            </a:br>
            <a:r>
              <a:rPr lang="es-CR" b="1" dirty="0" err="1" smtClean="0">
                <a:solidFill>
                  <a:schemeClr val="bg1"/>
                </a:solidFill>
              </a:rPr>
              <a:t>Reconstrução</a:t>
            </a:r>
            <a:r>
              <a:rPr lang="es-CR" b="1" dirty="0" smtClean="0">
                <a:solidFill>
                  <a:schemeClr val="bg1"/>
                </a:solidFill>
              </a:rPr>
              <a:t> Histórica</a:t>
            </a:r>
            <a:r>
              <a:rPr lang="es-CR" dirty="0" smtClean="0"/>
              <a:t/>
            </a:r>
            <a:br>
              <a:rPr lang="es-CR" dirty="0" smtClean="0"/>
            </a:br>
            <a:endParaRPr lang="es-C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104456"/>
          </a:xfrm>
          <a:ln w="28575">
            <a:solidFill>
              <a:schemeClr val="bg2">
                <a:lumMod val="25000"/>
              </a:schemeClr>
            </a:solidFill>
            <a:prstDash val="lgDash"/>
          </a:ln>
        </p:spPr>
        <p:txBody>
          <a:bodyPr>
            <a:normAutofit fontScale="85000" lnSpcReduction="10000"/>
          </a:bodyPr>
          <a:lstStyle/>
          <a:p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Incorpora </a:t>
            </a:r>
            <a:r>
              <a:rPr lang="es-CR" b="1" dirty="0" err="1" smtClean="0">
                <a:solidFill>
                  <a:schemeClr val="accent2">
                    <a:lumMod val="75000"/>
                  </a:schemeClr>
                </a:solidFill>
              </a:rPr>
              <a:t>Detalhes</a:t>
            </a:r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 aportados pela </a:t>
            </a:r>
            <a:r>
              <a:rPr lang="es-CR" dirty="0" err="1" smtClean="0">
                <a:solidFill>
                  <a:schemeClr val="accent2">
                    <a:lumMod val="75000"/>
                  </a:schemeClr>
                </a:solidFill>
              </a:rPr>
              <a:t>documentação</a:t>
            </a:r>
            <a:endParaRPr lang="es-C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CR" dirty="0" err="1" smtClean="0">
                <a:solidFill>
                  <a:schemeClr val="accent2">
                    <a:lumMod val="75000"/>
                  </a:schemeClr>
                </a:solidFill>
              </a:rPr>
              <a:t>Identificação</a:t>
            </a:r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s-CR" b="1" dirty="0" smtClean="0">
                <a:solidFill>
                  <a:schemeClr val="accent2">
                    <a:lumMod val="75000"/>
                  </a:schemeClr>
                </a:solidFill>
              </a:rPr>
              <a:t>etapas</a:t>
            </a:r>
          </a:p>
          <a:p>
            <a:r>
              <a:rPr lang="es-CR" dirty="0" err="1" smtClean="0">
                <a:solidFill>
                  <a:schemeClr val="accent2">
                    <a:lumMod val="75000"/>
                  </a:schemeClr>
                </a:solidFill>
              </a:rPr>
              <a:t>Identificação</a:t>
            </a:r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s-CR" b="1" dirty="0" smtClean="0">
                <a:solidFill>
                  <a:schemeClr val="accent2">
                    <a:lumMod val="75000"/>
                  </a:schemeClr>
                </a:solidFill>
              </a:rPr>
              <a:t>continuidades</a:t>
            </a:r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s-CR" b="1" dirty="0" smtClean="0">
                <a:solidFill>
                  <a:schemeClr val="accent2">
                    <a:lumMod val="75000"/>
                  </a:schemeClr>
                </a:solidFill>
              </a:rPr>
              <a:t>rupturas</a:t>
            </a:r>
          </a:p>
          <a:p>
            <a:r>
              <a:rPr lang="es-CR" dirty="0" err="1" smtClean="0">
                <a:solidFill>
                  <a:schemeClr val="accent2">
                    <a:lumMod val="75000"/>
                  </a:schemeClr>
                </a:solidFill>
              </a:rPr>
              <a:t>Ubicação</a:t>
            </a:r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 do papel de cada agente e </a:t>
            </a:r>
            <a:r>
              <a:rPr lang="es-CR" dirty="0" err="1" smtClean="0">
                <a:solidFill>
                  <a:schemeClr val="accent2">
                    <a:lumMod val="75000"/>
                  </a:schemeClr>
                </a:solidFill>
              </a:rPr>
              <a:t>suas</a:t>
            </a:r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R" dirty="0" err="1" smtClean="0">
                <a:solidFill>
                  <a:schemeClr val="accent2">
                    <a:lumMod val="75000"/>
                  </a:schemeClr>
                </a:solidFill>
              </a:rPr>
              <a:t>relações</a:t>
            </a:r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 mutuas</a:t>
            </a:r>
          </a:p>
          <a:p>
            <a:r>
              <a:rPr lang="es-CR" dirty="0" err="1" smtClean="0">
                <a:solidFill>
                  <a:schemeClr val="accent2">
                    <a:lumMod val="75000"/>
                  </a:schemeClr>
                </a:solidFill>
              </a:rPr>
              <a:t>Explicitação</a:t>
            </a:r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 das principales</a:t>
            </a:r>
            <a:r>
              <a:rPr lang="es-C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R" b="1" dirty="0" err="1" smtClean="0">
                <a:solidFill>
                  <a:schemeClr val="accent2">
                    <a:lumMod val="75000"/>
                  </a:schemeClr>
                </a:solidFill>
              </a:rPr>
              <a:t>ideias</a:t>
            </a:r>
            <a:r>
              <a:rPr lang="es-C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e </a:t>
            </a:r>
            <a:r>
              <a:rPr lang="es-CR" b="1" dirty="0" err="1" smtClean="0">
                <a:solidFill>
                  <a:schemeClr val="accent2">
                    <a:lumMod val="75000"/>
                  </a:schemeClr>
                </a:solidFill>
              </a:rPr>
              <a:t>sentimentos</a:t>
            </a:r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 vividos (</a:t>
            </a:r>
            <a:r>
              <a:rPr lang="es-CR" dirty="0" err="1" smtClean="0">
                <a:solidFill>
                  <a:schemeClr val="accent2">
                    <a:lumMod val="75000"/>
                  </a:schemeClr>
                </a:solidFill>
              </a:rPr>
              <a:t>testemunhos</a:t>
            </a:r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, entrevistas, cartas, fotografías, vídeos…)</a:t>
            </a:r>
          </a:p>
          <a:p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Es </a:t>
            </a:r>
            <a:r>
              <a:rPr lang="es-CR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 momento dos «</a:t>
            </a:r>
            <a:r>
              <a:rPr lang="es-CR" b="1" dirty="0" err="1" smtClean="0">
                <a:solidFill>
                  <a:schemeClr val="accent2">
                    <a:lumMod val="75000"/>
                  </a:schemeClr>
                </a:solidFill>
              </a:rPr>
              <a:t>achados</a:t>
            </a:r>
            <a:r>
              <a:rPr lang="es-CR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79432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2400" b="1" dirty="0" smtClean="0">
                <a:solidFill>
                  <a:srgbClr val="C00000"/>
                </a:solidFill>
              </a:rPr>
              <a:t>Reconstrucción Histórica - Programa Gestión Local</a:t>
            </a:r>
            <a:endParaRPr lang="es-C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368897"/>
              </p:ext>
            </p:extLst>
          </p:nvPr>
        </p:nvGraphicFramePr>
        <p:xfrm>
          <a:off x="73025" y="692696"/>
          <a:ext cx="9070975" cy="5883151"/>
        </p:xfrm>
        <a:graphic>
          <a:graphicData uri="http://schemas.openxmlformats.org/presentationml/2006/ole">
            <p:oleObj spid="_x0000_s3080" name="Documento" r:id="rId4" imgW="9070780" imgH="6099785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708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3433</TotalTime>
  <Words>235</Words>
  <Application>Microsoft Office PowerPoint</Application>
  <PresentationFormat>Apresentação na tela (4:3)</PresentationFormat>
  <Paragraphs>83</Paragraphs>
  <Slides>37</Slides>
  <Notes>37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Tema de Office</vt:lpstr>
      <vt:lpstr>Documento</vt:lpstr>
      <vt:lpstr>FERRAMENTAS PARA A SISTEMATIZAÇÃO</vt:lpstr>
      <vt:lpstr>Slide 2</vt:lpstr>
      <vt:lpstr>Slide 3</vt:lpstr>
      <vt:lpstr>Estadísticas de Matriculas</vt:lpstr>
      <vt:lpstr>Slide 5</vt:lpstr>
      <vt:lpstr>Hitos na caminhada</vt:lpstr>
      <vt:lpstr>Slide 7</vt:lpstr>
      <vt:lpstr> Do panorama histórico à Reconstrução Histórica </vt:lpstr>
      <vt:lpstr>Slide 9</vt:lpstr>
      <vt:lpstr>Slide 10</vt:lpstr>
      <vt:lpstr>Slide 11</vt:lpstr>
      <vt:lpstr>Slide 12</vt:lpstr>
      <vt:lpstr>Da reconstrução histórica à Intepretação Crítica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Socialização e comunicação</vt:lpstr>
      <vt:lpstr>Slide 35</vt:lpstr>
      <vt:lpstr>Slide 36</vt:lpstr>
      <vt:lpstr>Slide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SISTEMATIZACIÓN DE EXPERIENCIAS</dc:title>
  <dc:creator>Oscar Jara</dc:creator>
  <cp:lastModifiedBy>JOÃO</cp:lastModifiedBy>
  <cp:revision>135</cp:revision>
  <dcterms:created xsi:type="dcterms:W3CDTF">2010-12-21T18:37:09Z</dcterms:created>
  <dcterms:modified xsi:type="dcterms:W3CDTF">2011-11-06T21:34:06Z</dcterms:modified>
</cp:coreProperties>
</file>